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1"/>
  </p:handoutMasterIdLst>
  <p:sldIdLst>
    <p:sldId id="257" r:id="rId5"/>
    <p:sldId id="258" r:id="rId6"/>
    <p:sldId id="272" r:id="rId7"/>
    <p:sldId id="273" r:id="rId8"/>
    <p:sldId id="267" r:id="rId9"/>
    <p:sldId id="268" r:id="rId10"/>
    <p:sldId id="270" r:id="rId11"/>
    <p:sldId id="271" r:id="rId12"/>
    <p:sldId id="269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1967"/>
    <a:srgbClr val="E6DCF4"/>
    <a:srgbClr val="FFFFFF"/>
    <a:srgbClr val="52D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52" autoAdjust="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E5CD4-566C-498C-87C3-E9E2F7C23685}" type="doc">
      <dgm:prSet loTypeId="urn:microsoft.com/office/officeart/2008/layout/PictureStrips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3F9B42E-2580-4BF4-AFC3-4A1AAB39DD3B}">
      <dgm:prSet phldrT="[Текст]" custT="1"/>
      <dgm:spPr>
        <a:solidFill>
          <a:schemeClr val="accent2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rgbClr val="351967"/>
              </a:solidFill>
            </a:rPr>
            <a:t>Шаг 4: Установка программы для создания мультфильмов</a:t>
          </a:r>
        </a:p>
        <a:p>
          <a:r>
            <a:rPr lang="ru-RU" sz="1400" dirty="0" smtClean="0">
              <a:solidFill>
                <a:srgbClr val="351967"/>
              </a:solidFill>
            </a:rPr>
            <a:t> Я загрузила и запустила установочный файл Видеоредактора Movavi для Windows. По завершении инсталляции программа для мультфильмов запустится автоматически.</a:t>
          </a:r>
          <a:endParaRPr lang="ru-RU" sz="1400" dirty="0">
            <a:solidFill>
              <a:srgbClr val="351967"/>
            </a:solidFill>
          </a:endParaRPr>
        </a:p>
      </dgm:t>
    </dgm:pt>
    <dgm:pt modelId="{9B9FC548-D6A0-416F-9F46-872735C58D8A}" type="parTrans" cxnId="{AA63BE32-0F6C-4006-9747-555AB97D1FCE}">
      <dgm:prSet/>
      <dgm:spPr/>
      <dgm:t>
        <a:bodyPr/>
        <a:lstStyle/>
        <a:p>
          <a:endParaRPr lang="ru-RU"/>
        </a:p>
      </dgm:t>
    </dgm:pt>
    <dgm:pt modelId="{9954F219-20DD-4F24-917F-686555A9AC19}" type="sibTrans" cxnId="{AA63BE32-0F6C-4006-9747-555AB97D1FCE}">
      <dgm:prSet/>
      <dgm:spPr/>
      <dgm:t>
        <a:bodyPr/>
        <a:lstStyle/>
        <a:p>
          <a:endParaRPr lang="ru-RU"/>
        </a:p>
      </dgm:t>
    </dgm:pt>
    <dgm:pt modelId="{456A5C90-B3D3-46D4-A0A3-E658B6EEC43E}">
      <dgm:prSet phldrT="[Текст]" custT="1"/>
      <dgm:spPr>
        <a:solidFill>
          <a:schemeClr val="accent4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rgbClr val="351967"/>
              </a:solidFill>
            </a:rPr>
            <a:t>Шаг 5: Добавление файлов</a:t>
          </a:r>
        </a:p>
        <a:p>
          <a:r>
            <a:rPr lang="ru-RU" sz="1400" dirty="0" smtClean="0">
              <a:solidFill>
                <a:srgbClr val="351967"/>
              </a:solidFill>
            </a:rPr>
            <a:t>Это сведение полученной последовательности фотографий в единый фильм и наложение на него звука. С помощью программы «Windows </a:t>
          </a:r>
          <a:r>
            <a:rPr lang="ru-RU" sz="1400" dirty="0" err="1" smtClean="0">
              <a:solidFill>
                <a:srgbClr val="351967"/>
              </a:solidFill>
            </a:rPr>
            <a:t>Movie</a:t>
          </a:r>
          <a:r>
            <a:rPr lang="ru-RU" sz="1400" dirty="0" smtClean="0">
              <a:solidFill>
                <a:srgbClr val="351967"/>
              </a:solidFill>
            </a:rPr>
            <a:t> </a:t>
          </a:r>
          <a:r>
            <a:rPr lang="ru-RU" sz="1400" dirty="0" err="1" smtClean="0">
              <a:solidFill>
                <a:srgbClr val="351967"/>
              </a:solidFill>
            </a:rPr>
            <a:t>Maker</a:t>
          </a:r>
          <a:r>
            <a:rPr lang="ru-RU" sz="1400" dirty="0" smtClean="0">
              <a:solidFill>
                <a:srgbClr val="351967"/>
              </a:solidFill>
            </a:rPr>
            <a:t>» нам это удалось.</a:t>
          </a:r>
          <a:endParaRPr lang="ru-RU" sz="1400" dirty="0">
            <a:solidFill>
              <a:srgbClr val="351967"/>
            </a:solidFill>
          </a:endParaRPr>
        </a:p>
      </dgm:t>
    </dgm:pt>
    <dgm:pt modelId="{53E79835-C592-44F0-B222-B16304BEF38D}" type="parTrans" cxnId="{B81B0928-31BF-4992-8A7A-1581CC9B9F04}">
      <dgm:prSet/>
      <dgm:spPr/>
      <dgm:t>
        <a:bodyPr/>
        <a:lstStyle/>
        <a:p>
          <a:endParaRPr lang="ru-RU"/>
        </a:p>
      </dgm:t>
    </dgm:pt>
    <dgm:pt modelId="{EDBD6026-D86C-4D46-AF99-97B65F91DA2F}" type="sibTrans" cxnId="{B81B0928-31BF-4992-8A7A-1581CC9B9F04}">
      <dgm:prSet/>
      <dgm:spPr/>
      <dgm:t>
        <a:bodyPr/>
        <a:lstStyle/>
        <a:p>
          <a:endParaRPr lang="ru-RU"/>
        </a:p>
      </dgm:t>
    </dgm:pt>
    <dgm:pt modelId="{80412C54-3B6D-4FD0-8666-A87299FFF75C}">
      <dgm:prSet phldrT="[Текст]" custT="1"/>
      <dgm:spPr>
        <a:solidFill>
          <a:schemeClr val="accent6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rgbClr val="351967"/>
              </a:solidFill>
            </a:rPr>
            <a:t>Шаг 6: Сохранение готового мультфильма</a:t>
          </a:r>
        </a:p>
        <a:p>
          <a:r>
            <a:rPr lang="ru-RU" sz="1400" dirty="0" smtClean="0">
              <a:solidFill>
                <a:srgbClr val="351967"/>
              </a:solidFill>
            </a:rPr>
            <a:t>Кликнем по кнопке </a:t>
          </a:r>
          <a:r>
            <a:rPr lang="ru-RU" sz="1400" b="1" dirty="0" smtClean="0">
              <a:solidFill>
                <a:srgbClr val="351967"/>
              </a:solidFill>
            </a:rPr>
            <a:t>Сохранить</a:t>
          </a:r>
          <a:r>
            <a:rPr lang="ru-RU" sz="1400" dirty="0" smtClean="0">
              <a:solidFill>
                <a:srgbClr val="351967"/>
              </a:solidFill>
            </a:rPr>
            <a:t>, в появившемся окне выберем </a:t>
          </a:r>
          <a:r>
            <a:rPr lang="ru-RU" sz="1400" dirty="0" smtClean="0">
              <a:solidFill>
                <a:srgbClr val="351967"/>
              </a:solidFill>
            </a:rPr>
            <a:t>видео формат </a:t>
          </a:r>
          <a:r>
            <a:rPr lang="ru-RU" sz="1400" dirty="0" smtClean="0">
              <a:solidFill>
                <a:srgbClr val="351967"/>
              </a:solidFill>
            </a:rPr>
            <a:t>и нажмем </a:t>
          </a:r>
          <a:r>
            <a:rPr lang="ru-RU" sz="1400" b="1" dirty="0" smtClean="0">
              <a:solidFill>
                <a:srgbClr val="351967"/>
              </a:solidFill>
            </a:rPr>
            <a:t>Старт</a:t>
          </a:r>
          <a:r>
            <a:rPr lang="ru-RU" sz="1400" dirty="0" smtClean="0">
              <a:solidFill>
                <a:srgbClr val="351967"/>
              </a:solidFill>
            </a:rPr>
            <a:t>. Таким образом у </a:t>
          </a:r>
          <a:r>
            <a:rPr lang="ru-RU" sz="1400" dirty="0" smtClean="0">
              <a:solidFill>
                <a:srgbClr val="351967"/>
              </a:solidFill>
            </a:rPr>
            <a:t>нас  </a:t>
          </a:r>
          <a:r>
            <a:rPr lang="ru-RU" sz="1400" dirty="0" smtClean="0">
              <a:solidFill>
                <a:srgbClr val="351967"/>
              </a:solidFill>
            </a:rPr>
            <a:t>получился мультик. </a:t>
          </a:r>
          <a:r>
            <a:rPr lang="ru-RU" sz="1400" dirty="0" smtClean="0">
              <a:solidFill>
                <a:srgbClr val="351967"/>
              </a:solidFill>
            </a:rPr>
            <a:t>Назвали мы </a:t>
          </a:r>
          <a:r>
            <a:rPr lang="ru-RU" sz="1400" dirty="0" smtClean="0">
              <a:solidFill>
                <a:srgbClr val="351967"/>
              </a:solidFill>
            </a:rPr>
            <a:t>его «Новогодняя лесная сказка». </a:t>
          </a:r>
          <a:endParaRPr lang="ru-RU" sz="1400" dirty="0">
            <a:solidFill>
              <a:srgbClr val="351967"/>
            </a:solidFill>
          </a:endParaRPr>
        </a:p>
      </dgm:t>
    </dgm:pt>
    <dgm:pt modelId="{31D43FFB-FCA6-4346-A8BC-F06BC4B3563F}" type="parTrans" cxnId="{DDE9224D-0859-477C-ABF4-68EA719AD558}">
      <dgm:prSet/>
      <dgm:spPr/>
      <dgm:t>
        <a:bodyPr/>
        <a:lstStyle/>
        <a:p>
          <a:endParaRPr lang="ru-RU"/>
        </a:p>
      </dgm:t>
    </dgm:pt>
    <dgm:pt modelId="{2DE5406A-D2FA-4EBD-9AF1-674AC5089464}" type="sibTrans" cxnId="{DDE9224D-0859-477C-ABF4-68EA719AD558}">
      <dgm:prSet/>
      <dgm:spPr/>
      <dgm:t>
        <a:bodyPr/>
        <a:lstStyle/>
        <a:p>
          <a:endParaRPr lang="ru-RU"/>
        </a:p>
      </dgm:t>
    </dgm:pt>
    <dgm:pt modelId="{56612490-406C-4CC1-96DD-3901EA960EC2}" type="pres">
      <dgm:prSet presAssocID="{89BE5CD4-566C-498C-87C3-E9E2F7C236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A6D22-6847-471B-9059-9D65198E7928}" type="pres">
      <dgm:prSet presAssocID="{33F9B42E-2580-4BF4-AFC3-4A1AAB39DD3B}" presName="composite" presStyleCnt="0"/>
      <dgm:spPr/>
    </dgm:pt>
    <dgm:pt modelId="{15FCCFA5-5B74-4D1A-9B5B-59A3B15E8022}" type="pres">
      <dgm:prSet presAssocID="{33F9B42E-2580-4BF4-AFC3-4A1AAB39DD3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9EFB-DF55-44EE-B753-4FD9821C9BD0}" type="pres">
      <dgm:prSet presAssocID="{33F9B42E-2580-4BF4-AFC3-4A1AAB39DD3B}" presName="rect2" presStyleLbl="fgImgPlace1" presStyleIdx="0" presStyleCnt="3" custScaleX="182118" custScaleY="114219" custLinFactNeighborX="-76538" custLinFactNeighborY="31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</dgm:spPr>
    </dgm:pt>
    <dgm:pt modelId="{FAC0A7B4-C80D-49BC-B22A-0FCC4F94721A}" type="pres">
      <dgm:prSet presAssocID="{9954F219-20DD-4F24-917F-686555A9AC19}" presName="sibTrans" presStyleCnt="0"/>
      <dgm:spPr/>
    </dgm:pt>
    <dgm:pt modelId="{A656FE69-AF8B-48E0-AEDA-AD6C00EF9600}" type="pres">
      <dgm:prSet presAssocID="{456A5C90-B3D3-46D4-A0A3-E658B6EEC43E}" presName="composite" presStyleCnt="0"/>
      <dgm:spPr/>
    </dgm:pt>
    <dgm:pt modelId="{78D966BF-57BC-4CD8-8AA1-D645B9705900}" type="pres">
      <dgm:prSet presAssocID="{456A5C90-B3D3-46D4-A0A3-E658B6EEC43E}" presName="rect1" presStyleLbl="trAlignAcc1" presStyleIdx="1" presStyleCnt="3" custScaleX="99608" custLinFactNeighborX="204" custLinFactNeighborY="-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B31AE-1311-405F-B120-B7466954AF8D}" type="pres">
      <dgm:prSet presAssocID="{456A5C90-B3D3-46D4-A0A3-E658B6EEC43E}" presName="rect2" presStyleLbl="fgImgPlace1" presStyleIdx="1" presStyleCnt="3" custScaleX="170658" custLinFactNeighborX="-70361" custLinFactNeighborY="85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</dgm:pt>
    <dgm:pt modelId="{E3C53DF5-B731-42F9-A0D4-704ABB085433}" type="pres">
      <dgm:prSet presAssocID="{EDBD6026-D86C-4D46-AF99-97B65F91DA2F}" presName="sibTrans" presStyleCnt="0"/>
      <dgm:spPr/>
    </dgm:pt>
    <dgm:pt modelId="{E3195A47-ACE0-45DD-9B4B-42F9EF0D3DDB}" type="pres">
      <dgm:prSet presAssocID="{80412C54-3B6D-4FD0-8666-A87299FFF75C}" presName="composite" presStyleCnt="0"/>
      <dgm:spPr/>
    </dgm:pt>
    <dgm:pt modelId="{8243D08F-2B42-4F15-8E48-B53198E31205}" type="pres">
      <dgm:prSet presAssocID="{80412C54-3B6D-4FD0-8666-A87299FFF75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EE1E-9853-4B72-A3D2-3D553EE7045A}" type="pres">
      <dgm:prSet presAssocID="{80412C54-3B6D-4FD0-8666-A87299FFF75C}" presName="rect2" presStyleLbl="fgImgPlace1" presStyleIdx="2" presStyleCnt="3" custScaleX="171275" custScaleY="120097" custLinFactNeighborX="-68556" custLinFactNeighborY="738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AA63BE32-0F6C-4006-9747-555AB97D1FCE}" srcId="{89BE5CD4-566C-498C-87C3-E9E2F7C23685}" destId="{33F9B42E-2580-4BF4-AFC3-4A1AAB39DD3B}" srcOrd="0" destOrd="0" parTransId="{9B9FC548-D6A0-416F-9F46-872735C58D8A}" sibTransId="{9954F219-20DD-4F24-917F-686555A9AC19}"/>
    <dgm:cxn modelId="{C59CA242-D1D0-4FDD-8BF6-BC2F61F9FCD3}" type="presOf" srcId="{33F9B42E-2580-4BF4-AFC3-4A1AAB39DD3B}" destId="{15FCCFA5-5B74-4D1A-9B5B-59A3B15E8022}" srcOrd="0" destOrd="0" presId="urn:microsoft.com/office/officeart/2008/layout/PictureStrips"/>
    <dgm:cxn modelId="{DDE9224D-0859-477C-ABF4-68EA719AD558}" srcId="{89BE5CD4-566C-498C-87C3-E9E2F7C23685}" destId="{80412C54-3B6D-4FD0-8666-A87299FFF75C}" srcOrd="2" destOrd="0" parTransId="{31D43FFB-FCA6-4346-A8BC-F06BC4B3563F}" sibTransId="{2DE5406A-D2FA-4EBD-9AF1-674AC5089464}"/>
    <dgm:cxn modelId="{B81B0928-31BF-4992-8A7A-1581CC9B9F04}" srcId="{89BE5CD4-566C-498C-87C3-E9E2F7C23685}" destId="{456A5C90-B3D3-46D4-A0A3-E658B6EEC43E}" srcOrd="1" destOrd="0" parTransId="{53E79835-C592-44F0-B222-B16304BEF38D}" sibTransId="{EDBD6026-D86C-4D46-AF99-97B65F91DA2F}"/>
    <dgm:cxn modelId="{1B4B3343-C8B5-47BF-B815-721AAF147ED8}" type="presOf" srcId="{80412C54-3B6D-4FD0-8666-A87299FFF75C}" destId="{8243D08F-2B42-4F15-8E48-B53198E31205}" srcOrd="0" destOrd="0" presId="urn:microsoft.com/office/officeart/2008/layout/PictureStrips"/>
    <dgm:cxn modelId="{E61AB8C5-4A33-4AFD-AC71-2D0EB993302B}" type="presOf" srcId="{89BE5CD4-566C-498C-87C3-E9E2F7C23685}" destId="{56612490-406C-4CC1-96DD-3901EA960EC2}" srcOrd="0" destOrd="0" presId="urn:microsoft.com/office/officeart/2008/layout/PictureStrips"/>
    <dgm:cxn modelId="{CB2078A9-DBBE-4097-B372-518DFFDFFC1C}" type="presOf" srcId="{456A5C90-B3D3-46D4-A0A3-E658B6EEC43E}" destId="{78D966BF-57BC-4CD8-8AA1-D645B9705900}" srcOrd="0" destOrd="0" presId="urn:microsoft.com/office/officeart/2008/layout/PictureStrips"/>
    <dgm:cxn modelId="{EFE70EC4-101F-4744-B0B2-0D4B1C2F5B14}" type="presParOf" srcId="{56612490-406C-4CC1-96DD-3901EA960EC2}" destId="{81AA6D22-6847-471B-9059-9D65198E7928}" srcOrd="0" destOrd="0" presId="urn:microsoft.com/office/officeart/2008/layout/PictureStrips"/>
    <dgm:cxn modelId="{6B7E1C9E-9A7D-45EE-B157-F8BF5FC87AA5}" type="presParOf" srcId="{81AA6D22-6847-471B-9059-9D65198E7928}" destId="{15FCCFA5-5B74-4D1A-9B5B-59A3B15E8022}" srcOrd="0" destOrd="0" presId="urn:microsoft.com/office/officeart/2008/layout/PictureStrips"/>
    <dgm:cxn modelId="{A05AE52E-9A9E-4B8F-A082-93BF5945F90B}" type="presParOf" srcId="{81AA6D22-6847-471B-9059-9D65198E7928}" destId="{834A9EFB-DF55-44EE-B753-4FD9821C9BD0}" srcOrd="1" destOrd="0" presId="urn:microsoft.com/office/officeart/2008/layout/PictureStrips"/>
    <dgm:cxn modelId="{935BA67C-7B92-45B1-92FE-492D061CDD43}" type="presParOf" srcId="{56612490-406C-4CC1-96DD-3901EA960EC2}" destId="{FAC0A7B4-C80D-49BC-B22A-0FCC4F94721A}" srcOrd="1" destOrd="0" presId="urn:microsoft.com/office/officeart/2008/layout/PictureStrips"/>
    <dgm:cxn modelId="{184E1A1E-F686-4BAE-9758-E9ABD5B27FFA}" type="presParOf" srcId="{56612490-406C-4CC1-96DD-3901EA960EC2}" destId="{A656FE69-AF8B-48E0-AEDA-AD6C00EF9600}" srcOrd="2" destOrd="0" presId="urn:microsoft.com/office/officeart/2008/layout/PictureStrips"/>
    <dgm:cxn modelId="{F3EF28AD-0887-4608-A6B3-48E473393900}" type="presParOf" srcId="{A656FE69-AF8B-48E0-AEDA-AD6C00EF9600}" destId="{78D966BF-57BC-4CD8-8AA1-D645B9705900}" srcOrd="0" destOrd="0" presId="urn:microsoft.com/office/officeart/2008/layout/PictureStrips"/>
    <dgm:cxn modelId="{72E0AC54-CF98-4A87-B26B-37DDFC082611}" type="presParOf" srcId="{A656FE69-AF8B-48E0-AEDA-AD6C00EF9600}" destId="{9CEB31AE-1311-405F-B120-B7466954AF8D}" srcOrd="1" destOrd="0" presId="urn:microsoft.com/office/officeart/2008/layout/PictureStrips"/>
    <dgm:cxn modelId="{9904B71C-AB39-443A-A330-60799B18B636}" type="presParOf" srcId="{56612490-406C-4CC1-96DD-3901EA960EC2}" destId="{E3C53DF5-B731-42F9-A0D4-704ABB085433}" srcOrd="3" destOrd="0" presId="urn:microsoft.com/office/officeart/2008/layout/PictureStrips"/>
    <dgm:cxn modelId="{738D6846-131D-4E07-8B13-D151DFF8E545}" type="presParOf" srcId="{56612490-406C-4CC1-96DD-3901EA960EC2}" destId="{E3195A47-ACE0-45DD-9B4B-42F9EF0D3DDB}" srcOrd="4" destOrd="0" presId="urn:microsoft.com/office/officeart/2008/layout/PictureStrips"/>
    <dgm:cxn modelId="{63991285-DCBA-44BE-B83D-5BDA4E138455}" type="presParOf" srcId="{E3195A47-ACE0-45DD-9B4B-42F9EF0D3DDB}" destId="{8243D08F-2B42-4F15-8E48-B53198E31205}" srcOrd="0" destOrd="0" presId="urn:microsoft.com/office/officeart/2008/layout/PictureStrips"/>
    <dgm:cxn modelId="{B07469EA-4414-42DA-B250-6496AE61F8CF}" type="presParOf" srcId="{E3195A47-ACE0-45DD-9B4B-42F9EF0D3DDB}" destId="{F390EE1E-9853-4B72-A3D2-3D553EE7045A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CCFA5-5B74-4D1A-9B5B-59A3B15E8022}">
      <dsp:nvSpPr>
        <dsp:cNvPr id="0" name=""/>
        <dsp:cNvSpPr/>
      </dsp:nvSpPr>
      <dsp:spPr>
        <a:xfrm>
          <a:off x="3580072" y="508615"/>
          <a:ext cx="5472635" cy="1710198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5837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1967"/>
              </a:solidFill>
            </a:rPr>
            <a:t>Шаг 4: Установка программы для создания мультфильмов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51967"/>
              </a:solidFill>
            </a:rPr>
            <a:t> Я загрузила и запустила установочный файл Видеоредактора Movavi для Windows. По завершении инсталляции программа для мультфильмов запустится автоматически.</a:t>
          </a:r>
          <a:endParaRPr lang="ru-RU" sz="1400" kern="1200" dirty="0">
            <a:solidFill>
              <a:srgbClr val="351967"/>
            </a:solidFill>
          </a:endParaRPr>
        </a:p>
      </dsp:txBody>
      <dsp:txXfrm>
        <a:off x="3580072" y="508615"/>
        <a:ext cx="5472635" cy="1710198"/>
      </dsp:txXfrm>
    </dsp:sp>
    <dsp:sp modelId="{834A9EFB-DF55-44EE-B753-4FD9821C9BD0}">
      <dsp:nvSpPr>
        <dsp:cNvPr id="0" name=""/>
        <dsp:cNvSpPr/>
      </dsp:nvSpPr>
      <dsp:spPr>
        <a:xfrm>
          <a:off x="1944246" y="189785"/>
          <a:ext cx="2180205" cy="20510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D966BF-57BC-4CD8-8AA1-D645B9705900}">
      <dsp:nvSpPr>
        <dsp:cNvPr id="0" name=""/>
        <dsp:cNvSpPr/>
      </dsp:nvSpPr>
      <dsp:spPr>
        <a:xfrm>
          <a:off x="3573027" y="2605813"/>
          <a:ext cx="5451182" cy="1710198"/>
        </a:xfrm>
        <a:prstGeom prst="rect">
          <a:avLst/>
        </a:prstGeom>
        <a:solidFill>
          <a:schemeClr val="accent4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5837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1967"/>
              </a:solidFill>
            </a:rPr>
            <a:t>Шаг 5: Добавление файлов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51967"/>
              </a:solidFill>
            </a:rPr>
            <a:t>Это сведение полученной последовательности фотографий в единый фильм и наложение на него звука. С помощью программы «Windows </a:t>
          </a:r>
          <a:r>
            <a:rPr lang="ru-RU" sz="1400" kern="1200" dirty="0" err="1" smtClean="0">
              <a:solidFill>
                <a:srgbClr val="351967"/>
              </a:solidFill>
            </a:rPr>
            <a:t>Movie</a:t>
          </a:r>
          <a:r>
            <a:rPr lang="ru-RU" sz="1400" kern="1200" dirty="0" smtClean="0">
              <a:solidFill>
                <a:srgbClr val="351967"/>
              </a:solidFill>
            </a:rPr>
            <a:t> </a:t>
          </a:r>
          <a:r>
            <a:rPr lang="ru-RU" sz="1400" kern="1200" dirty="0" err="1" smtClean="0">
              <a:solidFill>
                <a:srgbClr val="351967"/>
              </a:solidFill>
            </a:rPr>
            <a:t>Maker</a:t>
          </a:r>
          <a:r>
            <a:rPr lang="ru-RU" sz="1400" kern="1200" dirty="0" smtClean="0">
              <a:solidFill>
                <a:srgbClr val="351967"/>
              </a:solidFill>
            </a:rPr>
            <a:t>» нам это удалось.</a:t>
          </a:r>
          <a:endParaRPr lang="ru-RU" sz="1400" kern="1200" dirty="0">
            <a:solidFill>
              <a:srgbClr val="351967"/>
            </a:solidFill>
          </a:endParaRPr>
        </a:p>
      </dsp:txBody>
      <dsp:txXfrm>
        <a:off x="3573027" y="2605813"/>
        <a:ext cx="5451182" cy="1710198"/>
      </dsp:txXfrm>
    </dsp:sp>
    <dsp:sp modelId="{9CEB31AE-1311-405F-B120-B7466954AF8D}">
      <dsp:nvSpPr>
        <dsp:cNvPr id="0" name=""/>
        <dsp:cNvSpPr/>
      </dsp:nvSpPr>
      <dsp:spPr>
        <a:xfrm>
          <a:off x="2057854" y="2567692"/>
          <a:ext cx="2043013" cy="179570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43D08F-2B42-4F15-8E48-B53198E31205}">
      <dsp:nvSpPr>
        <dsp:cNvPr id="0" name=""/>
        <dsp:cNvSpPr/>
      </dsp:nvSpPr>
      <dsp:spPr>
        <a:xfrm>
          <a:off x="3547620" y="4994957"/>
          <a:ext cx="5472635" cy="1710198"/>
        </a:xfrm>
        <a:prstGeom prst="rect">
          <a:avLst/>
        </a:prstGeom>
        <a:solidFill>
          <a:schemeClr val="accent6">
            <a:lumMod val="20000"/>
            <a:lumOff val="80000"/>
            <a:alpha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5837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1967"/>
              </a:solidFill>
            </a:rPr>
            <a:t>Шаг 6: Сохранение готового мультфильма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51967"/>
              </a:solidFill>
            </a:rPr>
            <a:t>Кликнем по кнопке </a:t>
          </a:r>
          <a:r>
            <a:rPr lang="ru-RU" sz="1400" b="1" kern="1200" dirty="0" smtClean="0">
              <a:solidFill>
                <a:srgbClr val="351967"/>
              </a:solidFill>
            </a:rPr>
            <a:t>Сохранить</a:t>
          </a:r>
          <a:r>
            <a:rPr lang="ru-RU" sz="1400" kern="1200" dirty="0" smtClean="0">
              <a:solidFill>
                <a:srgbClr val="351967"/>
              </a:solidFill>
            </a:rPr>
            <a:t>, в появившемся окне выберем </a:t>
          </a:r>
          <a:r>
            <a:rPr lang="ru-RU" sz="1400" kern="1200" dirty="0" smtClean="0">
              <a:solidFill>
                <a:srgbClr val="351967"/>
              </a:solidFill>
            </a:rPr>
            <a:t>видео формат </a:t>
          </a:r>
          <a:r>
            <a:rPr lang="ru-RU" sz="1400" kern="1200" dirty="0" smtClean="0">
              <a:solidFill>
                <a:srgbClr val="351967"/>
              </a:solidFill>
            </a:rPr>
            <a:t>и нажмем </a:t>
          </a:r>
          <a:r>
            <a:rPr lang="ru-RU" sz="1400" b="1" kern="1200" dirty="0" smtClean="0">
              <a:solidFill>
                <a:srgbClr val="351967"/>
              </a:solidFill>
            </a:rPr>
            <a:t>Старт</a:t>
          </a:r>
          <a:r>
            <a:rPr lang="ru-RU" sz="1400" kern="1200" dirty="0" smtClean="0">
              <a:solidFill>
                <a:srgbClr val="351967"/>
              </a:solidFill>
            </a:rPr>
            <a:t>. Таким образом у </a:t>
          </a:r>
          <a:r>
            <a:rPr lang="ru-RU" sz="1400" kern="1200" dirty="0" smtClean="0">
              <a:solidFill>
                <a:srgbClr val="351967"/>
              </a:solidFill>
            </a:rPr>
            <a:t>нас  </a:t>
          </a:r>
          <a:r>
            <a:rPr lang="ru-RU" sz="1400" kern="1200" dirty="0" smtClean="0">
              <a:solidFill>
                <a:srgbClr val="351967"/>
              </a:solidFill>
            </a:rPr>
            <a:t>получился мультик. </a:t>
          </a:r>
          <a:r>
            <a:rPr lang="ru-RU" sz="1400" kern="1200" dirty="0" smtClean="0">
              <a:solidFill>
                <a:srgbClr val="351967"/>
              </a:solidFill>
            </a:rPr>
            <a:t>Назвали мы </a:t>
          </a:r>
          <a:r>
            <a:rPr lang="ru-RU" sz="1400" kern="1200" dirty="0" smtClean="0">
              <a:solidFill>
                <a:srgbClr val="351967"/>
              </a:solidFill>
            </a:rPr>
            <a:t>его «Новогодняя лесная сказка». </a:t>
          </a:r>
          <a:endParaRPr lang="ru-RU" sz="1400" kern="1200" dirty="0">
            <a:solidFill>
              <a:srgbClr val="351967"/>
            </a:solidFill>
          </a:endParaRPr>
        </a:p>
      </dsp:txBody>
      <dsp:txXfrm>
        <a:off x="3547620" y="4994957"/>
        <a:ext cx="5472635" cy="1710198"/>
      </dsp:txXfrm>
    </dsp:sp>
    <dsp:sp modelId="{F390EE1E-9853-4B72-A3D2-3D553EE7045A}">
      <dsp:nvSpPr>
        <dsp:cNvPr id="0" name=""/>
        <dsp:cNvSpPr/>
      </dsp:nvSpPr>
      <dsp:spPr>
        <a:xfrm>
          <a:off x="2072253" y="4700028"/>
          <a:ext cx="2050399" cy="21565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6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6"/>
            <a:ext cx="9437916" cy="2223663"/>
          </a:xfrm>
          <a:prstGeom prst="rect">
            <a:avLst/>
          </a:prstGeom>
        </p:spPr>
        <p:txBody>
          <a:bodyPr/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Исследовательская работа</a:t>
            </a: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4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Пластилиновый мультфильм своими руками»</a:t>
            </a:r>
            <a:endParaRPr lang="ru-RU" sz="4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3" y="5007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42316" y="4262607"/>
            <a:ext cx="5279572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воспитательница старшей группы №6 МАДОУ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ЦРР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/с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 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Халимова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Чулпан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Ганиевна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9870" y="6218914"/>
            <a:ext cx="3537531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Агидель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402771"/>
            <a:ext cx="9218102" cy="522515"/>
          </a:xfrm>
          <a:noFill/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51967"/>
                </a:solidFill>
                <a:latin typeface="Trajan Pro 3" panose="02020502050503020301" pitchFamily="18" charset="0"/>
                <a:ea typeface="Calibri" panose="020F0502020204030204" pitchFamily="34" charset="0"/>
              </a:rPr>
              <a:t>История создания мультфильмов</a:t>
            </a:r>
            <a:endParaRPr lang="ru-RU" sz="3200" dirty="0">
              <a:solidFill>
                <a:srgbClr val="351967"/>
              </a:solidFill>
              <a:latin typeface="Trajan Pro 3" panose="02020502050503020301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" y="979056"/>
            <a:ext cx="1560576" cy="2438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171" y="925286"/>
            <a:ext cx="2988408" cy="1981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0479" y="4476015"/>
            <a:ext cx="2995100" cy="23108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5629" y="979056"/>
            <a:ext cx="228273" cy="48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47088" y="1061497"/>
            <a:ext cx="69842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Древние способы создания мультфильмов, или как это было.</a:t>
            </a:r>
          </a:p>
          <a:p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10-11 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вв. С классических времен люди делали попытки сделать рисунки живыми и движущимися.</a:t>
            </a:r>
          </a:p>
          <a:p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появились теневые представления, которые были очень похожи на будущие мультфильмы.</a:t>
            </a:r>
          </a:p>
          <a:p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15 в. – были выполнены подобия блокнотов, на которых были движущиеся узоры, обычно это были движения человека или животного.</a:t>
            </a:r>
          </a:p>
          <a:p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Во 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второй половине 17 ст. А. </a:t>
            </a:r>
            <a:r>
              <a:rPr lang="ru-RU" dirty="0" err="1">
                <a:solidFill>
                  <a:srgbClr val="C00000"/>
                </a:solidFill>
                <a:ea typeface="Times New Roman" panose="02020603050405020304" pitchFamily="18" charset="0"/>
              </a:rPr>
              <a:t>Киршер</a:t>
            </a:r>
            <a:r>
              <a:rPr lang="ru-RU" dirty="0">
                <a:solidFill>
                  <a:srgbClr val="C00000"/>
                </a:solidFill>
                <a:ea typeface="Times New Roman" panose="02020603050405020304" pitchFamily="18" charset="0"/>
              </a:rPr>
              <a:t> создал «чародейственный фонарь», с помощью которого можно было показывать изображения на стекле.</a:t>
            </a:r>
          </a:p>
          <a:p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Одним из созидателей начатков мультфильмов является Э. </a:t>
            </a:r>
            <a:r>
              <a:rPr lang="ru-RU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Рейно</a:t>
            </a:r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– именно он придумал способ выполнения мультфильмов – изображение за изображением.</a:t>
            </a:r>
          </a:p>
          <a:p>
            <a:pPr algn="ctr"/>
            <a:r>
              <a:rPr lang="ru-RU" dirty="0">
                <a:solidFill>
                  <a:srgbClr val="C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1312" y="4908251"/>
            <a:ext cx="2901884" cy="19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51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3059" y="1004583"/>
            <a:ext cx="5246369" cy="20313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351967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Первые мультфильмы были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черно-белыми, изображения – угловатыми и неуклюжими, они еще и были «немыми».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     В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нашей стране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первый мультипликационный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фильм появился в 1924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7" y="752539"/>
            <a:ext cx="3277918" cy="300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257" y="756092"/>
            <a:ext cx="3652304" cy="320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282" y="3364459"/>
            <a:ext cx="4551581" cy="339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143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8075" y="-281816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275113" y="169702"/>
            <a:ext cx="7511143" cy="562382"/>
          </a:xfrm>
          <a:noFill/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rajan Pro 3" panose="02020502050503020301" pitchFamily="18" charset="0"/>
              </a:rPr>
              <a:t>Виды </a:t>
            </a:r>
            <a:r>
              <a:rPr lang="ru-RU" sz="2400" b="1" dirty="0" smtClean="0">
                <a:solidFill>
                  <a:srgbClr val="FF0000"/>
                </a:solidFill>
                <a:latin typeface="Trajan Pro 3" panose="02020502050503020301" pitchFamily="18" charset="0"/>
              </a:rPr>
              <a:t>мультфильмов</a:t>
            </a:r>
            <a:br>
              <a:rPr lang="ru-RU" sz="2400" b="1" dirty="0" smtClean="0">
                <a:solidFill>
                  <a:srgbClr val="FF0000"/>
                </a:solidFill>
                <a:latin typeface="Trajan Pro 3" panose="02020502050503020301" pitchFamily="18" charset="0"/>
              </a:rPr>
            </a:br>
            <a:endParaRPr lang="ru-RU" sz="2400" b="1" dirty="0">
              <a:solidFill>
                <a:srgbClr val="FF0000"/>
              </a:solidFill>
              <a:latin typeface="Trajan Pro 3" panose="02020502050503020301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93" y="936984"/>
            <a:ext cx="3676178" cy="275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993" y="4461400"/>
            <a:ext cx="3422468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Пластилиновый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- лепим персонажей мультфильма из пластилина. Персонажи могут быть плоскими или и объёмными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4163" y="1327641"/>
            <a:ext cx="523123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Рисованный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- наиболее древний и самый распространённый вид анимации. Он обладает очень большими возможностями, но и очень трудоёмкий, так как приходится делать тысячи рисунков. Применяются разные способы, которые позволяют облегчить работу. Например, фон, который не меняется в течение сцены, рисуют на картоне.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8154" y="642257"/>
            <a:ext cx="446898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rajan Pro 3" panose="02020502050503020301" pitchFamily="18" charset="0"/>
                <a:ea typeface="+mj-ea"/>
              </a:rPr>
              <a:t>по способу создания</a:t>
            </a:r>
            <a:endParaRPr lang="ru-RU" dirty="0">
              <a:solidFill>
                <a:srgbClr val="C00000"/>
              </a:solidFill>
              <a:latin typeface="Trajan Pro 3" panose="02020502050503020301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873" y="4189575"/>
            <a:ext cx="4834540" cy="241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05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77" y="3350334"/>
            <a:ext cx="4008969" cy="316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146" y="217058"/>
            <a:ext cx="3891116" cy="262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727" y="3077736"/>
            <a:ext cx="3489402" cy="38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059" y="657922"/>
            <a:ext cx="391308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Кукольный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– в это виде используют театральные куклы, которые приводятся в движение человеком.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3580" y="3350334"/>
            <a:ext cx="348868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7030A0"/>
                </a:solidFill>
              </a:rPr>
              <a:t>Компьютерный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Этот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вид анимации использует специальные программы, которые помогают рисовать и «оживлять» рисунки. Но всё-таки 21-й век – это век компьютерных технологий. Поэтому с каждым годом всё больше применяется компьютерная анимация.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3965" y="883978"/>
            <a:ext cx="3802566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Песочный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для создания мультфильмов используется песок.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08221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106" y="124417"/>
            <a:ext cx="6620256" cy="42199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Этапы создания пластилинового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мультфильма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283" y="524108"/>
            <a:ext cx="1082783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450215"/>
            <a:r>
              <a:rPr lang="ru-RU" sz="1600" dirty="0">
                <a:solidFill>
                  <a:srgbClr val="35196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мультфильма – очень трудоёмкий процесс. Для того, чтобы персонаж сделал простое движение, надо нарисовать около сотни рисунков. А для десятиминутного мультика их надо сделать около 15 тысяч!</a:t>
            </a:r>
          </a:p>
          <a:p>
            <a:pPr indent="450215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Анимация</a:t>
            </a:r>
            <a:r>
              <a:rPr lang="ru-RU" sz="1600" dirty="0">
                <a:solidFill>
                  <a:srgbClr val="35196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это технология, позволяющая при помощи неодушевленных неподвижных объектов создавать иллюзию движения. </a:t>
            </a:r>
            <a:endParaRPr lang="ru-RU" sz="1600" dirty="0">
              <a:solidFill>
                <a:srgbClr val="35196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1\Desktop\всякое по работе\фотки мультика\IMG_20170929_10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797" y="4005943"/>
            <a:ext cx="1999345" cy="2665794"/>
          </a:xfrm>
          <a:prstGeom prst="rect">
            <a:avLst/>
          </a:prstGeom>
          <a:noFill/>
        </p:spPr>
      </p:pic>
      <p:pic>
        <p:nvPicPr>
          <p:cNvPr id="1027" name="Picture 3" descr="C:\Users\1\Desktop\всякое по работе\фотки мультика\IMG_20170929_10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92" y="2002972"/>
            <a:ext cx="1719038" cy="2292050"/>
          </a:xfrm>
          <a:prstGeom prst="rect">
            <a:avLst/>
          </a:prstGeom>
          <a:noFill/>
        </p:spPr>
      </p:pic>
      <p:pic>
        <p:nvPicPr>
          <p:cNvPr id="1028" name="Picture 4" descr="C:\Users\1\Desktop\всякое по работе\фотки мультика\IMG_20170929_10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1" y="4284134"/>
            <a:ext cx="1930400" cy="2380342"/>
          </a:xfrm>
          <a:prstGeom prst="rect">
            <a:avLst/>
          </a:prstGeom>
          <a:noFill/>
        </p:spPr>
      </p:pic>
      <p:pic>
        <p:nvPicPr>
          <p:cNvPr id="1030" name="Picture 6" descr="C:\Users\1\Desktop\всякое по работе\фотки мультика\IMG_20170929_103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3314" y="4310743"/>
            <a:ext cx="1933120" cy="2382759"/>
          </a:xfrm>
          <a:prstGeom prst="rect">
            <a:avLst/>
          </a:prstGeom>
          <a:noFill/>
        </p:spPr>
      </p:pic>
      <p:pic>
        <p:nvPicPr>
          <p:cNvPr id="1031" name="Picture 7" descr="C:\Users\1\Desktop\всякое по работе\фотки мультика\IMG_20170929_103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7429" y="4020457"/>
            <a:ext cx="1951264" cy="26016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7445829" y="1770566"/>
            <a:ext cx="2094690" cy="2264405"/>
            <a:chOff x="3044230" y="2365503"/>
            <a:chExt cx="2374705" cy="25058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10800000">
              <a:off x="3044230" y="2365700"/>
              <a:ext cx="2374705" cy="2505680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930462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2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060684" y="2365503"/>
              <a:ext cx="2221360" cy="23452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Сделаем декорации из картона для фона и окрасим его в черный цвет. Для этого использовались все простые подручные предметы, такие как карандаши, ручки, гуашь, сосновые и еловые шишки, вата.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9314" y="1886857"/>
            <a:ext cx="1901372" cy="2380343"/>
            <a:chOff x="3243261" y="2365503"/>
            <a:chExt cx="2606819" cy="28911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3243261" y="2365503"/>
              <a:ext cx="2606819" cy="2891170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 rot="21600000">
              <a:off x="3323430" y="2365503"/>
              <a:ext cx="2446481" cy="2811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351967"/>
                  </a:solidFill>
                </a:rPr>
                <a:t>Шаг 2: Подготовка персонажей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351967"/>
                  </a:solidFill>
                </a:rPr>
                <a:t>Слепим фигурки персонажей из пластилина. Для придания прочности желательно сделать каркас из зубочистки. </a:t>
              </a:r>
              <a:endParaRPr lang="ru-RU" sz="1400" kern="1200" dirty="0">
                <a:solidFill>
                  <a:srgbClr val="351967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608457" y="1814282"/>
            <a:ext cx="2583543" cy="2873832"/>
            <a:chOff x="8838595" y="2279856"/>
            <a:chExt cx="6048314" cy="17108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 rot="10800000">
              <a:off x="8838595" y="2279856"/>
              <a:ext cx="6048314" cy="1710813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9043916" y="2365503"/>
              <a:ext cx="5367283" cy="1530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</a:rPr>
                <a:t>Шаг 3: Покадровая анимация: фотографии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tx1"/>
                  </a:solidFill>
                </a:rPr>
                <a:t>Снимать лучше всего со штативом, но если у вас нет такой возможности, можно просто установить фотоаппарат так, чтобы угол съемки не менялся. На каждое простое движение персонажей необходимо сделать минимум 3-4 кадра. У нас не было штатива, поэтому я снимала без штатива.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77143" y="1727200"/>
            <a:ext cx="3149599" cy="2641601"/>
            <a:chOff x="4292906" y="2380017"/>
            <a:chExt cx="2960285" cy="27964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10800000">
              <a:off x="4292906" y="2380017"/>
              <a:ext cx="2960285" cy="2414414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513822" y="2388548"/>
              <a:ext cx="2385902" cy="2787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351967"/>
                  </a:solidFill>
                </a:rPr>
                <a:t>Шаг 1: Сценарий будущего мультфильма.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351967"/>
                  </a:solidFill>
                </a:rPr>
                <a:t>Мы с детьми сформулировали </a:t>
              </a:r>
              <a:r>
                <a:rPr lang="ru-RU" sz="1400" kern="1200" dirty="0" smtClean="0">
                  <a:solidFill>
                    <a:srgbClr val="351967"/>
                  </a:solidFill>
                </a:rPr>
                <a:t>сценарий будущего мультфильма, то есть короткую историю, которую </a:t>
              </a:r>
              <a:r>
                <a:rPr lang="ru-RU" sz="1400" kern="1200" dirty="0" smtClean="0">
                  <a:solidFill>
                    <a:srgbClr val="351967"/>
                  </a:solidFill>
                </a:rPr>
                <a:t>мы хотели  </a:t>
              </a:r>
              <a:r>
                <a:rPr lang="ru-RU" sz="1400" kern="1200" dirty="0" smtClean="0">
                  <a:solidFill>
                    <a:srgbClr val="351967"/>
                  </a:solidFill>
                </a:rPr>
                <a:t>переложить на экран. </a:t>
              </a:r>
              <a:endParaRPr lang="ru-RU" sz="1400" kern="1200" dirty="0">
                <a:solidFill>
                  <a:srgbClr val="351967"/>
                </a:solidFill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04387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65149953"/>
              </p:ext>
            </p:extLst>
          </p:nvPr>
        </p:nvGraphicFramePr>
        <p:xfrm>
          <a:off x="278780" y="-111512"/>
          <a:ext cx="119132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0324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937" y="59464"/>
            <a:ext cx="654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51967"/>
                </a:solidFill>
              </a:rPr>
              <a:t>Заключение.</a:t>
            </a:r>
            <a:endParaRPr lang="ru-RU" sz="2800" dirty="0">
              <a:solidFill>
                <a:srgbClr val="3519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26" y="617108"/>
            <a:ext cx="8006574" cy="49398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работы над этой исследовательской работой: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Научились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сценарий мультфильма.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Научились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изготавливать пластилиновые персонажи и объемные макеты для съемок.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том, как создаются мультфильмы.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навыки самостоятельной работы с цифровой фотокамерой и программой видеомонтажа.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Отсняли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1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кадров для мультфильма.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Прошли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этап создания мультфильма.</a:t>
            </a:r>
          </a:p>
          <a:p>
            <a:pPr indent="450215" algn="just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сумели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достичь цели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исследования. В ходе выполнения исследовательской работы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узнала много нового об анимации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поняли,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съемки собственного мультфильма – увлекательное и не очень сложное занятие.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Узнали,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работают художники-мультипликаторы.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стали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лучше рисовать и лепить из пластилина. А самое главное, зная основные секреты создания мультфильмов,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смогли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свой собственный пластилиновый мультфильм.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будущем мы мечтаем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еще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мультфильмов.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хотим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будущем сделать так, чтобы герои разговаривали разными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голосами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6659">
            <a:off x="8374565" y="599649"/>
            <a:ext cx="3571746" cy="267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9482">
            <a:off x="8328521" y="3719916"/>
            <a:ext cx="3224360" cy="243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0460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233" y="1031437"/>
            <a:ext cx="8672051" cy="1658545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ru-RU" sz="1600" spc="50" dirty="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Мы  с детьми в группе очень любим смотреть </a:t>
            </a:r>
            <a:r>
              <a:rPr lang="ru-RU" sz="1600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мультфильмы. Но как его создать? С чего начинать? В чем заключаются секреты создания мультфильмов</a:t>
            </a:r>
            <a:r>
              <a:rPr lang="ru-RU" sz="1600" spc="50" dirty="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?</a:t>
            </a:r>
            <a:br>
              <a:rPr lang="ru-RU" sz="1600" spc="50" dirty="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</a:br>
            <a:r>
              <a:rPr lang="ru-RU" sz="1600" dirty="0" smtClean="0">
                <a:ln>
                  <a:solidFill>
                    <a:srgbClr val="351967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 </a:t>
            </a:r>
            <a:r>
              <a:rPr lang="ru-RU" sz="1600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/>
            </a:r>
            <a:br>
              <a:rPr lang="ru-RU" sz="1600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Simplified Arabic" panose="02020603050405020304" pitchFamily="18" charset="-78"/>
              </a:rPr>
            </a:br>
            <a:endParaRPr lang="ru-RU" sz="1600" spc="50" dirty="0">
              <a:ln w="9525" cap="flat" cmpd="sng" algn="ctr">
                <a:solidFill>
                  <a:srgbClr val="351967"/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Print" panose="02000600000000000000" pitchFamily="2" charset="0"/>
              <a:cs typeface="Simplified Arabic" panose="02020603050405020304" pitchFamily="18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435" y="2914046"/>
            <a:ext cx="4951649" cy="2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515" y="875898"/>
            <a:ext cx="4831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Я считаю необходимым проведение этого исследования, так как можно будет не только пассивно смотреть мультфильмы, но и создавать свои собственные. </a:t>
            </a:r>
            <a:r>
              <a:rPr lang="ru-RU" b="1" spc="50" dirty="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78905" y="3609474"/>
            <a:ext cx="612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</a:t>
            </a:r>
            <a:r>
              <a:rPr lang="ru-RU" b="1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В</a:t>
            </a:r>
            <a:r>
              <a:rPr lang="ru-RU" b="1" spc="50" smtClean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сё</a:t>
            </a:r>
            <a:r>
              <a:rPr lang="ru-RU" b="1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, что мы делаем своими руками можно назвать творчеством. При этом любое творчество должно приносить не только удовольствие, но и пользу.</a:t>
            </a:r>
            <a:br>
              <a:rPr lang="ru-RU" b="1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Light" panose="020B0502040204020203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785" y="513498"/>
            <a:ext cx="31623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207" y="3230719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0656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3541" y="1126156"/>
            <a:ext cx="563077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pc="50" dirty="0">
                <a:ln w="9525" cap="flat" cmpd="sng" algn="ctr">
                  <a:solidFill>
                    <a:srgbClr val="35196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Simplified Arabic" panose="02020603050405020304" pitchFamily="18" charset="-78"/>
              </a:rPr>
              <a:t>В этом проекте я расскажу, как достичь результата, одушевляя персонажей, создавая декорации и спецэффекты, рисуя движение героев, предметов и животных.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260" y="4908884"/>
            <a:ext cx="5207267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Раскрою множество секретов мультипликации и, конечно же, отвечу на вопрос: как, используя эти знания, все-таки сделать мультик — кукольный, рисованный или компьютерная анимация. </a:t>
            </a:r>
            <a:br>
              <a:rPr lang="ru-RU" b="1" dirty="0"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42" y="639426"/>
            <a:ext cx="4225302" cy="3029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334" y="3183625"/>
            <a:ext cx="5363191" cy="2593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302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483" y="1338147"/>
            <a:ext cx="943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Цель исследования</a:t>
            </a:r>
            <a:r>
              <a:rPr lang="ru-RU" sz="2800" b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раскрыть секреты создания мультфильмов и создать свой собственный пластилиновый мультфильм в домашних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условиях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92" y="470302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61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966" y="1237786"/>
            <a:ext cx="7861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Гипотеза: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можно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ли создать мультфильм самому в домашних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условиях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25" y="3503287"/>
            <a:ext cx="4688990" cy="323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1396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9649" y="2661339"/>
            <a:ext cx="9144000" cy="12716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800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исследования:</a:t>
            </a:r>
            <a:r>
              <a:rPr lang="ru-RU" sz="2800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анимационного мультфильма</a:t>
            </a:r>
            <a:r>
              <a:rPr lang="ru-RU" sz="28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solidFill>
                <a:srgbClr val="00B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82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808" y="914400"/>
            <a:ext cx="8316228" cy="334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u="sng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3600" u="sng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450215">
              <a:lnSpc>
                <a:spcPct val="115000"/>
              </a:lnSpc>
              <a:spcAft>
                <a:spcPts val="800"/>
              </a:spcAft>
            </a:pPr>
            <a:r>
              <a:rPr lang="ru-RU" sz="360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информации в интернете, просмотр видеофильмов о создании мультфильмов, сравнение, наблюдение, создание, съёмка мультфильма</a:t>
            </a:r>
            <a:endParaRPr lang="ru-RU" sz="3600" dirty="0">
              <a:solidFill>
                <a:srgbClr val="44546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129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058" y="957942"/>
            <a:ext cx="9808028" cy="283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i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историю создания мультипликации.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классификацию мультфильмов.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этапы создания </a:t>
            </a:r>
            <a:r>
              <a:rPr lang="ru-RU" sz="20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мультфильма. </a:t>
            </a:r>
            <a:endParaRPr lang="ru-RU" sz="20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Применить на практике полученные знания и создать свой первый пластилиновый мультфильм «Новогодняя лесная сказка». </a:t>
            </a:r>
            <a:r>
              <a:rPr lang="ru-RU" sz="20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000" dirty="0">
              <a:solidFill>
                <a:srgbClr val="002060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858" y="4607145"/>
            <a:ext cx="5170714" cy="215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940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6ee78bd2-4339-4042-adc0-bcc646419980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2547570a-e5f4-4946-a4c3-82580e4247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782</Words>
  <Application>Microsoft Office PowerPoint</Application>
  <PresentationFormat>Произвольный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Исследовательская работа «Пластилиновый мультфильм своими руками»</vt:lpstr>
      <vt:lpstr> Мы  с детьми в группе очень любим смотреть мультфильмы. Но как его создать? С чего начинать? В чем заключаются секреты создания мультфильмов?   </vt:lpstr>
      <vt:lpstr>Слайд 3</vt:lpstr>
      <vt:lpstr>Слайд 4</vt:lpstr>
      <vt:lpstr>Слайд 5</vt:lpstr>
      <vt:lpstr>Слайд 6</vt:lpstr>
      <vt:lpstr>Предмет исследования:  создание анимационного мультфильма </vt:lpstr>
      <vt:lpstr>Слайд 8</vt:lpstr>
      <vt:lpstr>Слайд 9</vt:lpstr>
      <vt:lpstr>История создания мультфильмов</vt:lpstr>
      <vt:lpstr>Слайд 11</vt:lpstr>
      <vt:lpstr>Виды мультфильмов </vt:lpstr>
      <vt:lpstr>Слайд 13</vt:lpstr>
      <vt:lpstr>Этапы создания пластилинового мультфильма  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2016-12-11T13:41:16Z</dcterms:created>
  <dcterms:modified xsi:type="dcterms:W3CDTF">2017-11-27T19:04:24Z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